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"/>
  </p:notesMasterIdLst>
  <p:sldIdLst>
    <p:sldId id="408" r:id="rId2"/>
    <p:sldId id="417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C9E"/>
    <a:srgbClr val="8FEEE2"/>
    <a:srgbClr val="D6EEEC"/>
    <a:srgbClr val="D5A202"/>
    <a:srgbClr val="F7DE9C"/>
    <a:srgbClr val="E4F6F7"/>
    <a:srgbClr val="E8E9F4"/>
    <a:srgbClr val="001033"/>
    <a:srgbClr val="100300"/>
    <a:srgbClr val="C6D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96058"/>
  </p:normalViewPr>
  <p:slideViewPr>
    <p:cSldViewPr snapToGrid="0" snapToObjects="1">
      <p:cViewPr varScale="1">
        <p:scale>
          <a:sx n="108" d="100"/>
          <a:sy n="108" d="100"/>
        </p:scale>
        <p:origin x="720" y="13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C815-44EA-5B9D-4E7D-9F038BA4F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ECA00-7141-7B2C-05AD-B6F2CD13F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F75E0-711D-2208-F02B-E787A584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4B04-7DE5-CE59-4A09-A001A241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5D45-1C12-E1A4-2952-0BE3B2F5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5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5AF4-C262-7FD8-2C9E-D850B967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4D241-41C2-15FA-EC2B-5E0D65A1F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BD1F-E093-B1FA-72F7-167A9CE7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05B-B51E-AFE7-CF00-B08BA1AB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6464-AFAD-33B9-B94E-D10E8107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7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51487-BC27-471F-7A44-3E7F2BC2E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D1260-B0A4-1961-DFCB-58BA62B5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A41B0-025C-99C0-4616-43A224E3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B588-0699-FE3F-2ECF-3D05056E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C8B1-F049-1E69-6C0B-FA9098ED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7135-A323-F14F-A6CA-766D0045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6C32-B69C-B73D-7000-E78AF239C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B461-E70C-2988-B343-CAE126E4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7FF5D-2177-DC50-93C7-64F6DDB4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9B735-EEC0-53C8-ABFC-D1EA7CF0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FD66-1D2A-828A-14DD-759CEDF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2F04-A527-0A93-5521-13CC3C705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B012F-2995-49D8-BBAC-BC5E84D2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E2AFF-C2F5-8B23-BFD0-434C9367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A0E8-6DEF-E912-EAC7-81CE8574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6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2D2-9630-F308-52D4-0B84B391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C87D-A0C9-F8BF-45A0-5F84932A5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BE7EE-ACA1-A353-7D1D-02724C288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7FF5F-37B9-ADCE-C7AF-027BB1C3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4FF8-6EA7-22C0-0029-650CFEE5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74F7-8588-A699-5BF6-03F0E062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1AC2-A991-FDDC-A1C6-C4D915F8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51F12-3C35-F6A4-98A6-0989BE94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6EE3F-CF67-8ADD-10F6-634D8615E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2D2E6-7E0C-083E-84E5-AA28115A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4EFF3-B5DD-36BC-9640-7E5D56CDD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CA9C9-0707-2EBD-90ED-3750E347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B3517-33B0-D9F9-B0F4-7DAFF9F3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4D2A5-8B04-F461-64F7-7A7CCD34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6AF4-5741-410A-2ECB-715FBDF7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51C5D-5A57-5688-905D-98968BFD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5A6C4-206B-FD80-D867-00CEB307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906EF-4C42-3530-140F-8C2F0444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1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F8097-6C28-B041-6219-0E84331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AABC8-C506-E65C-9AA0-EF507744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5292D-55D0-D75C-9810-D3243947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7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9E89-33B0-72DC-391A-F6D74CDB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9B61-A1FF-3818-D38C-909C908F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9C6DE-7DA9-5890-81D5-980EF20A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0B7D1-0044-C67D-2B98-02457BD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B185C-8F22-55C2-2F07-5284CF00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F96EB-122E-CF28-33FB-08A0F6D3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9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3105-2D59-CA6B-12B9-9AA86B64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A637E-5EFF-5CC7-E8CF-FCF03C38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7BA3E-850A-5A41-0E65-CD5840ECC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79C6C-C7C6-C1DB-9086-FA243947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AEBC6-6F89-EB56-C1F2-FB5D9B9E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F6D7B-B671-2BD8-958B-FDA27E9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170D0-9E3B-B0C8-6411-0C72FFBD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B3B5-6A42-F0F1-EBCF-D14529F9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A06C-AA4D-65CC-F2BD-9498E3DB7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8081-D161-EC69-C1C9-6E3A99308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2E8B-5F4C-E37D-FB2A-9AAE4647C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8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es.smartsheet.com/try-it?trp=2810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2">
                <a:lumMod val="9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as abstractas en 3D con gradiente de colores">
            <a:extLst>
              <a:ext uri="{FF2B5EF4-FFF2-40B4-BE49-F238E27FC236}">
                <a16:creationId xmlns:a16="http://schemas.microsoft.com/office/drawing/2014/main" id="{4D23AF0E-151A-F21F-F093-72BA762E99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2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2">
                  <a:alpha val="64000"/>
                  <a:lumMod val="0"/>
                  <a:lumOff val="100000"/>
                </a:schemeClr>
              </a:gs>
              <a:gs pos="57000">
                <a:schemeClr val="bg2">
                  <a:alpha val="58774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BC8DA-32E0-BEA0-5780-166A54D97B2C}"/>
              </a:ext>
            </a:extLst>
          </p:cNvPr>
          <p:cNvSpPr txBox="1"/>
          <p:nvPr/>
        </p:nvSpPr>
        <p:spPr>
          <a:xfrm>
            <a:off x="249647" y="282533"/>
            <a:ext cx="6290301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cuadro de mando integral básico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1BCFF-B72F-37BA-FB19-3DF74CA08098}"/>
              </a:ext>
            </a:extLst>
          </p:cNvPr>
          <p:cNvSpPr txBox="1"/>
          <p:nvPr/>
        </p:nvSpPr>
        <p:spPr>
          <a:xfrm>
            <a:off x="293142" y="1366333"/>
            <a:ext cx="5031212" cy="5021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Los planificadores estratégicos pueden usar esta plantilla para alinear las actividades de la empresa con una visión y objetivos estratégicos más amplios.</a:t>
            </a:r>
            <a:r>
              <a:rPr lang="es-419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Esta plantilla es especialmente útil para las organizaciones que necesitan un enfoque estructurado para gestionar y medir el rendimiento en todas las áreas clave del negocio, desde las áreas financieras hasta el aprendizaje y el crecimiento. Por ejemplo, una empresa emergente que busque monitorear las métricas de crecimiento o una empresa de fabricación que desee mejorar la eficiencia operativa podría usar este marco para establecer objetivos e iniciativas claros.</a:t>
            </a:r>
          </a:p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Características destacadas de la plantilla</a:t>
            </a:r>
            <a:r>
              <a:rPr lang="es-419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Esta plantilla enumera los objetivos y las medidas estratégicos junto con una proyección a cinco años para las metas y las iniciativas correspondientes para la planificación a largo plazo. La plantilla muestra cómo los objetivos avanzan con el tiempo, como el crecimiento anual de las ventas o la captación de nuevos clientes, lo que permite a las empresas ajustar sus estrategias según sea necesario. El diseño simple integra métricas financieras y de clientes con objetivos internos y de innovación, lo que lo hace integral y fácil de interpretar.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FB169E-26DF-1212-E4EF-420ABDB332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29871" y="1588885"/>
            <a:ext cx="6542629" cy="3680229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9BAB831A-F102-DDC5-7497-9C20C77AA6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99738" y="312127"/>
            <a:ext cx="4170546" cy="82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Ondas abstractas en 3D con gradiente de colores">
            <a:extLst>
              <a:ext uri="{FF2B5EF4-FFF2-40B4-BE49-F238E27FC236}">
                <a16:creationId xmlns:a16="http://schemas.microsoft.com/office/drawing/2014/main" id="{39DE8B31-63FF-D83B-C6AD-82BF829B28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126" y="0"/>
            <a:ext cx="12208252" cy="686714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929D4C-8128-1AA2-8D12-09D03D8E2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81156"/>
              </p:ext>
            </p:extLst>
          </p:nvPr>
        </p:nvGraphicFramePr>
        <p:xfrm>
          <a:off x="820324" y="685944"/>
          <a:ext cx="11093439" cy="5878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9241">
                  <a:extLst>
                    <a:ext uri="{9D8B030D-6E8A-4147-A177-3AD203B41FA5}">
                      <a16:colId xmlns:a16="http://schemas.microsoft.com/office/drawing/2014/main" val="4190651750"/>
                    </a:ext>
                  </a:extLst>
                </a:gridCol>
                <a:gridCol w="2037144">
                  <a:extLst>
                    <a:ext uri="{9D8B030D-6E8A-4147-A177-3AD203B41FA5}">
                      <a16:colId xmlns:a16="http://schemas.microsoft.com/office/drawing/2014/main" val="2419315493"/>
                    </a:ext>
                  </a:extLst>
                </a:gridCol>
                <a:gridCol w="759299">
                  <a:extLst>
                    <a:ext uri="{9D8B030D-6E8A-4147-A177-3AD203B41FA5}">
                      <a16:colId xmlns:a16="http://schemas.microsoft.com/office/drawing/2014/main" val="1885434010"/>
                    </a:ext>
                  </a:extLst>
                </a:gridCol>
                <a:gridCol w="759299">
                  <a:extLst>
                    <a:ext uri="{9D8B030D-6E8A-4147-A177-3AD203B41FA5}">
                      <a16:colId xmlns:a16="http://schemas.microsoft.com/office/drawing/2014/main" val="540134992"/>
                    </a:ext>
                  </a:extLst>
                </a:gridCol>
                <a:gridCol w="759300">
                  <a:extLst>
                    <a:ext uri="{9D8B030D-6E8A-4147-A177-3AD203B41FA5}">
                      <a16:colId xmlns:a16="http://schemas.microsoft.com/office/drawing/2014/main" val="1243384112"/>
                    </a:ext>
                  </a:extLst>
                </a:gridCol>
                <a:gridCol w="759299">
                  <a:extLst>
                    <a:ext uri="{9D8B030D-6E8A-4147-A177-3AD203B41FA5}">
                      <a16:colId xmlns:a16="http://schemas.microsoft.com/office/drawing/2014/main" val="1303351150"/>
                    </a:ext>
                  </a:extLst>
                </a:gridCol>
                <a:gridCol w="759299">
                  <a:extLst>
                    <a:ext uri="{9D8B030D-6E8A-4147-A177-3AD203B41FA5}">
                      <a16:colId xmlns:a16="http://schemas.microsoft.com/office/drawing/2014/main" val="4270164160"/>
                    </a:ext>
                  </a:extLst>
                </a:gridCol>
                <a:gridCol w="2040558">
                  <a:extLst>
                    <a:ext uri="{9D8B030D-6E8A-4147-A177-3AD203B41FA5}">
                      <a16:colId xmlns:a16="http://schemas.microsoft.com/office/drawing/2014/main" val="1287570184"/>
                    </a:ext>
                  </a:extLst>
                </a:gridCol>
              </a:tblGrid>
              <a:tr h="130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OBJETIVOS ESTRATÉGICOS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MEDIDAS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Año 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Año 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Año 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Año 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Año 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INICIATIVAS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664918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347401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18185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82683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58624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>
                        <a:alpha val="469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53986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86615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77462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16715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61347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44298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16744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13361"/>
                  </a:ext>
                </a:extLst>
              </a:tr>
            </a:tbl>
          </a:graphicData>
        </a:graphic>
      </p:graphicFrame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12D152F1-20C8-C575-2505-825CAD8DA366}"/>
              </a:ext>
            </a:extLst>
          </p:cNvPr>
          <p:cNvSpPr/>
          <p:nvPr/>
        </p:nvSpPr>
        <p:spPr>
          <a:xfrm rot="16200000">
            <a:off x="-156896" y="1437160"/>
            <a:ext cx="1353313" cy="502920"/>
          </a:xfrm>
          <a:prstGeom prst="round2SameRect">
            <a:avLst/>
          </a:prstGeom>
          <a:solidFill>
            <a:srgbClr val="C6D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-419" sz="1200">
                <a:solidFill>
                  <a:schemeClr val="tx1"/>
                </a:solidFill>
                <a:latin typeface="Century Gothic" panose="020B0502020202020204" pitchFamily="34" charset="0"/>
              </a:rPr>
              <a:t>FINANZAS</a:t>
            </a:r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F6386F03-F14C-934A-9E66-ADB78EE794ED}"/>
              </a:ext>
            </a:extLst>
          </p:cNvPr>
          <p:cNvSpPr/>
          <p:nvPr/>
        </p:nvSpPr>
        <p:spPr>
          <a:xfrm rot="16200000">
            <a:off x="-156896" y="2833623"/>
            <a:ext cx="1353313" cy="502920"/>
          </a:xfrm>
          <a:prstGeom prst="round2SameRect">
            <a:avLst/>
          </a:prstGeom>
          <a:solidFill>
            <a:srgbClr val="B3E1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-419" sz="1200">
                <a:solidFill>
                  <a:schemeClr val="tx1"/>
                </a:solidFill>
                <a:latin typeface="Century Gothic" panose="020B0502020202020204" pitchFamily="34" charset="0"/>
              </a:rPr>
              <a:t>CLIENTE</a:t>
            </a: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29BD7184-81F4-9D38-791B-95F5B23235E4}"/>
              </a:ext>
            </a:extLst>
          </p:cNvPr>
          <p:cNvSpPr/>
          <p:nvPr/>
        </p:nvSpPr>
        <p:spPr>
          <a:xfrm rot="16200000">
            <a:off x="-156896" y="5626548"/>
            <a:ext cx="1353313" cy="502920"/>
          </a:xfrm>
          <a:prstGeom prst="round2SameRect">
            <a:avLst/>
          </a:prstGeom>
          <a:solidFill>
            <a:srgbClr val="C4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-419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APRENDIZAJE Y CRECIMIENTO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B54FB5BA-79B9-C6C1-4ED7-39C92F443E59}"/>
              </a:ext>
            </a:extLst>
          </p:cNvPr>
          <p:cNvSpPr/>
          <p:nvPr/>
        </p:nvSpPr>
        <p:spPr>
          <a:xfrm rot="16200000">
            <a:off x="-156896" y="4230086"/>
            <a:ext cx="1353313" cy="502920"/>
          </a:xfrm>
          <a:prstGeom prst="round2SameRect">
            <a:avLst/>
          </a:prstGeom>
          <a:solidFill>
            <a:srgbClr val="C9D3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-419" sz="1200">
                <a:solidFill>
                  <a:schemeClr val="tx1"/>
                </a:solidFill>
                <a:latin typeface="Century Gothic" panose="020B0502020202020204" pitchFamily="34" charset="0"/>
              </a:rPr>
              <a:t>PROCESOS INTERNOS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184FB3-8477-0FA7-8C5D-FA2321BC1AEE}"/>
              </a:ext>
            </a:extLst>
          </p:cNvPr>
          <p:cNvSpPr txBox="1"/>
          <p:nvPr/>
        </p:nvSpPr>
        <p:spPr>
          <a:xfrm>
            <a:off x="99889" y="50584"/>
            <a:ext cx="6913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Cuadro de mando integral</a:t>
            </a:r>
          </a:p>
        </p:txBody>
      </p:sp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DEA2B4EF-BA5E-485D-7502-C81F6389238B}"/>
              </a:ext>
            </a:extLst>
          </p:cNvPr>
          <p:cNvSpPr/>
          <p:nvPr/>
        </p:nvSpPr>
        <p:spPr>
          <a:xfrm>
            <a:off x="6096000" y="293400"/>
            <a:ext cx="3765630" cy="341959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600" dirty="0">
                <a:latin typeface="Century Gothic" panose="020B050202020202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76070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97257"/>
              </p:ext>
            </p:extLst>
          </p:nvPr>
        </p:nvGraphicFramePr>
        <p:xfrm>
          <a:off x="787790" y="1050352"/>
          <a:ext cx="10513484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3484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</a:t>
                      </a:r>
                      <a:b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15556</TotalTime>
  <Words>336</Words>
  <Application>Microsoft Office PowerPoint</Application>
  <PresentationFormat>Widescreen</PresentationFormat>
  <Paragraphs>21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Century Gothic</vt:lpstr>
      <vt:lpstr>Courier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324</cp:revision>
  <cp:lastPrinted>2024-02-20T23:48:17Z</cp:lastPrinted>
  <dcterms:created xsi:type="dcterms:W3CDTF">2021-07-07T23:54:57Z</dcterms:created>
  <dcterms:modified xsi:type="dcterms:W3CDTF">2024-09-19T01:15:42Z</dcterms:modified>
</cp:coreProperties>
</file>